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erriweather"/>
      <p:regular r:id="rId15"/>
    </p:embeddedFon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www.openai.com/chatgpt" TargetMode="External"/><Relationship Id="rId5" Type="http://schemas.openxmlformats.org/officeDocument/2006/relationships/hyperlink" Target="https://github.com/M-Ehtesham-Ul-Hassan-Malik/AI/tree/main/NLP-and-LLM/4%20Transformers"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image" Target="../media/image-8-3.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431012"/>
            <a:ext cx="7416403" cy="2313861"/>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Transformers: The Revolution in Deep Learning</a:t>
            </a:r>
            <a:endParaRPr lang="en-US" sz="4850" dirty="0"/>
          </a:p>
        </p:txBody>
      </p:sp>
      <p:sp>
        <p:nvSpPr>
          <p:cNvPr id="4" name="Text 1"/>
          <p:cNvSpPr/>
          <p:nvPr/>
        </p:nvSpPr>
        <p:spPr>
          <a:xfrm>
            <a:off x="6350198" y="4115038"/>
            <a:ext cx="7416403" cy="1974056"/>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Welcome to an insightful journey into the world of Transformers. These powerful models have redefined deep learning. They excel in understanding and generating human language. Prepare to explore their core components and impact.</a:t>
            </a:r>
            <a:endParaRPr lang="en-US" sz="1900" dirty="0"/>
          </a:p>
        </p:txBody>
      </p:sp>
      <p:sp>
        <p:nvSpPr>
          <p:cNvPr id="5" name="Shape 2"/>
          <p:cNvSpPr/>
          <p:nvPr/>
        </p:nvSpPr>
        <p:spPr>
          <a:xfrm>
            <a:off x="6350198" y="6385203"/>
            <a:ext cx="394930" cy="394930"/>
          </a:xfrm>
          <a:prstGeom prst="roundRect">
            <a:avLst>
              <a:gd name="adj" fmla="val 23151155"/>
            </a:avLst>
          </a:prstGeom>
          <a:solidFill>
            <a:srgbClr val="B12D17"/>
          </a:solidFill>
          <a:ln w="7620">
            <a:solidFill>
              <a:srgbClr val="38383C"/>
            </a:solidFill>
            <a:prstDash val="solid"/>
          </a:ln>
        </p:spPr>
      </p:sp>
      <p:sp>
        <p:nvSpPr>
          <p:cNvPr id="6" name="Text 3"/>
          <p:cNvSpPr/>
          <p:nvPr/>
        </p:nvSpPr>
        <p:spPr>
          <a:xfrm>
            <a:off x="6449616" y="6533912"/>
            <a:ext cx="195977"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Merriweather Medium" pitchFamily="34" charset="0"/>
                <a:ea typeface="Merriweather Medium" pitchFamily="34" charset="-122"/>
                <a:cs typeface="Merriweather Medium" pitchFamily="34" charset="-120"/>
              </a:rPr>
              <a:t>MM</a:t>
            </a:r>
            <a:endParaRPr lang="en-US" sz="750" dirty="0"/>
          </a:p>
        </p:txBody>
      </p:sp>
      <p:sp>
        <p:nvSpPr>
          <p:cNvPr id="7" name="Text 4"/>
          <p:cNvSpPr/>
          <p:nvPr/>
        </p:nvSpPr>
        <p:spPr>
          <a:xfrm>
            <a:off x="6868478" y="6366748"/>
            <a:ext cx="4928711" cy="431840"/>
          </a:xfrm>
          <a:prstGeom prst="rect">
            <a:avLst/>
          </a:prstGeom>
          <a:noFill/>
          <a:ln/>
        </p:spPr>
        <p:txBody>
          <a:bodyPr wrap="none" lIns="0" tIns="0" rIns="0" bIns="0" rtlCol="0" anchor="t"/>
          <a:lstStyle/>
          <a:p>
            <a:pPr algn="l" indent="0" marL="0">
              <a:lnSpc>
                <a:spcPts val="3400"/>
              </a:lnSpc>
              <a:buNone/>
            </a:pPr>
            <a:r>
              <a:rPr lang="en-US" sz="2400" b="1" dirty="0">
                <a:solidFill>
                  <a:srgbClr val="E2E6E9"/>
                </a:solidFill>
                <a:latin typeface="Merriweather Bold" pitchFamily="34" charset="0"/>
                <a:ea typeface="Merriweather Bold" pitchFamily="34" charset="-122"/>
                <a:cs typeface="Merriweather Bold" pitchFamily="34" charset="-120"/>
              </a:rPr>
              <a:t>by M Ehtesham Ul Hassan Malik</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1863" y="488633"/>
            <a:ext cx="12541925" cy="555188"/>
          </a:xfrm>
          <a:prstGeom prst="rect">
            <a:avLst/>
          </a:prstGeom>
          <a:noFill/>
          <a:ln/>
        </p:spPr>
        <p:txBody>
          <a:bodyPr wrap="none" lIns="0" tIns="0" rIns="0" bIns="0" rtlCol="0" anchor="t"/>
          <a:lstStyle/>
          <a:p>
            <a:pPr algn="l" indent="0" marL="0">
              <a:lnSpc>
                <a:spcPts val="4350"/>
              </a:lnSpc>
              <a:buNone/>
            </a:pPr>
            <a:r>
              <a:rPr lang="en-US" sz="3450" dirty="0">
                <a:solidFill>
                  <a:srgbClr val="F5F0F0"/>
                </a:solidFill>
                <a:latin typeface="Merriweather" pitchFamily="34" charset="0"/>
                <a:ea typeface="Merriweather" pitchFamily="34" charset="-122"/>
                <a:cs typeface="Merriweather" pitchFamily="34" charset="-120"/>
              </a:rPr>
              <a:t>From Sequential to Parallel: Why Transformers Triumphed</a:t>
            </a:r>
            <a:endParaRPr lang="en-US" sz="3450" dirty="0"/>
          </a:p>
        </p:txBody>
      </p:sp>
      <p:pic>
        <p:nvPicPr>
          <p:cNvPr id="3" name="Image 0" descr="preencoded.png">    </p:cNvPr>
          <p:cNvPicPr>
            <a:picLocks noChangeAspect="1"/>
          </p:cNvPicPr>
          <p:nvPr/>
        </p:nvPicPr>
        <p:blipFill>
          <a:blip r:embed="rId1"/>
          <a:stretch>
            <a:fillRect/>
          </a:stretch>
        </p:blipFill>
        <p:spPr>
          <a:xfrm>
            <a:off x="621863" y="1510189"/>
            <a:ext cx="6476643" cy="4431387"/>
          </a:xfrm>
          <a:prstGeom prst="rect">
            <a:avLst/>
          </a:prstGeom>
        </p:spPr>
      </p:pic>
      <p:sp>
        <p:nvSpPr>
          <p:cNvPr id="4" name="Text 1"/>
          <p:cNvSpPr/>
          <p:nvPr/>
        </p:nvSpPr>
        <p:spPr>
          <a:xfrm>
            <a:off x="621863" y="6141482"/>
            <a:ext cx="3893463" cy="277654"/>
          </a:xfrm>
          <a:prstGeom prst="rect">
            <a:avLst/>
          </a:prstGeom>
          <a:noFill/>
          <a:ln/>
        </p:spPr>
        <p:txBody>
          <a:bodyPr wrap="none" lIns="0" tIns="0" rIns="0" bIns="0" rtlCol="0" anchor="t"/>
          <a:lstStyle/>
          <a:p>
            <a:pPr algn="l" indent="0" marL="0">
              <a:lnSpc>
                <a:spcPts val="2150"/>
              </a:lnSpc>
              <a:buNone/>
            </a:pPr>
            <a:r>
              <a:rPr lang="en-US" sz="1700" dirty="0">
                <a:solidFill>
                  <a:srgbClr val="F5F0F0"/>
                </a:solidFill>
                <a:latin typeface="Merriweather" pitchFamily="34" charset="0"/>
                <a:ea typeface="Merriweather" pitchFamily="34" charset="-122"/>
                <a:cs typeface="Merriweather" pitchFamily="34" charset="-120"/>
              </a:rPr>
              <a:t>The Limitations of RNNs and LSTMs</a:t>
            </a:r>
            <a:endParaRPr lang="en-US" sz="1700" dirty="0"/>
          </a:p>
        </p:txBody>
      </p:sp>
      <p:sp>
        <p:nvSpPr>
          <p:cNvPr id="5" name="Text 2"/>
          <p:cNvSpPr/>
          <p:nvPr/>
        </p:nvSpPr>
        <p:spPr>
          <a:xfrm>
            <a:off x="621863" y="6596777"/>
            <a:ext cx="6476643" cy="1137285"/>
          </a:xfrm>
          <a:prstGeom prst="rect">
            <a:avLst/>
          </a:prstGeom>
          <a:noFill/>
          <a:ln/>
        </p:spPr>
        <p:txBody>
          <a:bodyPr wrap="square" lIns="0" tIns="0" rIns="0" bIns="0" rtlCol="0" anchor="t"/>
          <a:lstStyle/>
          <a:p>
            <a:pPr algn="l" indent="0" marL="0">
              <a:lnSpc>
                <a:spcPts val="2200"/>
              </a:lnSpc>
              <a:buNone/>
            </a:pPr>
            <a:r>
              <a:rPr lang="en-US" sz="1350" dirty="0">
                <a:solidFill>
                  <a:srgbClr val="E2E6E9"/>
                </a:solidFill>
                <a:latin typeface="Merriweather" pitchFamily="34" charset="0"/>
                <a:ea typeface="Merriweather" pitchFamily="34" charset="-122"/>
                <a:cs typeface="Merriweather" pitchFamily="34" charset="-120"/>
              </a:rPr>
              <a:t>Traditional Recurrent Neural Networks (RNNs) and LSTMs process data sequentially. This made them slow for long texts. They struggled with capturing long-range dependencies. Information could be lost over long distances.</a:t>
            </a:r>
            <a:endParaRPr lang="en-US" sz="1350" dirty="0"/>
          </a:p>
        </p:txBody>
      </p:sp>
      <p:pic>
        <p:nvPicPr>
          <p:cNvPr id="6" name="Image 1" descr="preencoded.png">    </p:cNvPr>
          <p:cNvPicPr>
            <a:picLocks noChangeAspect="1"/>
          </p:cNvPicPr>
          <p:nvPr/>
        </p:nvPicPr>
        <p:blipFill>
          <a:blip r:embed="rId2"/>
          <a:stretch>
            <a:fillRect/>
          </a:stretch>
        </p:blipFill>
        <p:spPr>
          <a:xfrm>
            <a:off x="7539514" y="1510189"/>
            <a:ext cx="6476643" cy="4431387"/>
          </a:xfrm>
          <a:prstGeom prst="rect">
            <a:avLst/>
          </a:prstGeom>
        </p:spPr>
      </p:pic>
      <p:sp>
        <p:nvSpPr>
          <p:cNvPr id="7" name="Text 3"/>
          <p:cNvSpPr/>
          <p:nvPr/>
        </p:nvSpPr>
        <p:spPr>
          <a:xfrm>
            <a:off x="7539514" y="6141482"/>
            <a:ext cx="2715935" cy="277654"/>
          </a:xfrm>
          <a:prstGeom prst="rect">
            <a:avLst/>
          </a:prstGeom>
          <a:noFill/>
          <a:ln/>
        </p:spPr>
        <p:txBody>
          <a:bodyPr wrap="none" lIns="0" tIns="0" rIns="0" bIns="0" rtlCol="0" anchor="t"/>
          <a:lstStyle/>
          <a:p>
            <a:pPr algn="l" indent="0" marL="0">
              <a:lnSpc>
                <a:spcPts val="2150"/>
              </a:lnSpc>
              <a:buNone/>
            </a:pPr>
            <a:r>
              <a:rPr lang="en-US" sz="1700" dirty="0">
                <a:solidFill>
                  <a:srgbClr val="F5F0F0"/>
                </a:solidFill>
                <a:latin typeface="Merriweather" pitchFamily="34" charset="0"/>
                <a:ea typeface="Merriweather" pitchFamily="34" charset="-122"/>
                <a:cs typeface="Merriweather" pitchFamily="34" charset="-120"/>
              </a:rPr>
              <a:t>The Rise of Transformers</a:t>
            </a:r>
            <a:endParaRPr lang="en-US" sz="1700" dirty="0"/>
          </a:p>
        </p:txBody>
      </p:sp>
      <p:sp>
        <p:nvSpPr>
          <p:cNvPr id="8" name="Text 4"/>
          <p:cNvSpPr/>
          <p:nvPr/>
        </p:nvSpPr>
        <p:spPr>
          <a:xfrm>
            <a:off x="7539514" y="6596777"/>
            <a:ext cx="6476643" cy="852964"/>
          </a:xfrm>
          <a:prstGeom prst="rect">
            <a:avLst/>
          </a:prstGeom>
          <a:noFill/>
          <a:ln/>
        </p:spPr>
        <p:txBody>
          <a:bodyPr wrap="square" lIns="0" tIns="0" rIns="0" bIns="0" rtlCol="0" anchor="t"/>
          <a:lstStyle/>
          <a:p>
            <a:pPr algn="l" indent="0" marL="0">
              <a:lnSpc>
                <a:spcPts val="2200"/>
              </a:lnSpc>
              <a:buNone/>
            </a:pPr>
            <a:r>
              <a:rPr lang="en-US" sz="1350" dirty="0">
                <a:solidFill>
                  <a:srgbClr val="E2E6E9"/>
                </a:solidFill>
                <a:latin typeface="Merriweather" pitchFamily="34" charset="0"/>
                <a:ea typeface="Merriweather" pitchFamily="34" charset="-122"/>
                <a:cs typeface="Merriweather" pitchFamily="34" charset="-120"/>
              </a:rPr>
              <a:t>Transformers process data in parallel. They are significantly faster. This allows them to handle much longer sequences. They capture relationships across entire texts effectively.</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676870" y="638175"/>
            <a:ext cx="8716089" cy="604361"/>
          </a:xfrm>
          <a:prstGeom prst="rect">
            <a:avLst/>
          </a:prstGeom>
          <a:noFill/>
          <a:ln/>
        </p:spPr>
        <p:txBody>
          <a:bodyPr wrap="none" lIns="0" tIns="0" rIns="0" bIns="0" rtlCol="0" anchor="t"/>
          <a:lstStyle/>
          <a:p>
            <a:pPr algn="l" indent="0" marL="0">
              <a:lnSpc>
                <a:spcPts val="4750"/>
              </a:lnSpc>
              <a:buNone/>
            </a:pPr>
            <a:r>
              <a:rPr lang="en-US" sz="3800" dirty="0">
                <a:solidFill>
                  <a:srgbClr val="F5F0F0"/>
                </a:solidFill>
                <a:latin typeface="Merriweather" pitchFamily="34" charset="0"/>
                <a:ea typeface="Merriweather" pitchFamily="34" charset="-122"/>
                <a:cs typeface="Merriweather" pitchFamily="34" charset="-120"/>
              </a:rPr>
              <a:t>The Building Blocks of a Transformer</a:t>
            </a:r>
            <a:endParaRPr lang="en-US" sz="3800" dirty="0"/>
          </a:p>
        </p:txBody>
      </p:sp>
      <p:pic>
        <p:nvPicPr>
          <p:cNvPr id="4" name="Image 1" descr="preencoded.png">    </p:cNvPr>
          <p:cNvPicPr>
            <a:picLocks noChangeAspect="1"/>
          </p:cNvPicPr>
          <p:nvPr/>
        </p:nvPicPr>
        <p:blipFill>
          <a:blip r:embed="rId2"/>
          <a:stretch>
            <a:fillRect/>
          </a:stretch>
        </p:blipFill>
        <p:spPr>
          <a:xfrm>
            <a:off x="676870" y="1532573"/>
            <a:ext cx="483513" cy="483513"/>
          </a:xfrm>
          <a:prstGeom prst="rect">
            <a:avLst/>
          </a:prstGeom>
        </p:spPr>
      </p:pic>
      <p:sp>
        <p:nvSpPr>
          <p:cNvPr id="5" name="Text 1"/>
          <p:cNvSpPr/>
          <p:nvPr/>
        </p:nvSpPr>
        <p:spPr>
          <a:xfrm>
            <a:off x="1402080" y="1647349"/>
            <a:ext cx="2417683" cy="302181"/>
          </a:xfrm>
          <a:prstGeom prst="rect">
            <a:avLst/>
          </a:prstGeom>
          <a:noFill/>
          <a:ln/>
        </p:spPr>
        <p:txBody>
          <a:bodyPr wrap="none" lIns="0" tIns="0" rIns="0" bIns="0" rtlCol="0" anchor="t"/>
          <a:lstStyle/>
          <a:p>
            <a:pPr algn="l" indent="0" marL="0">
              <a:lnSpc>
                <a:spcPts val="2350"/>
              </a:lnSpc>
              <a:buNone/>
            </a:pPr>
            <a:r>
              <a:rPr lang="en-US" sz="1900" dirty="0">
                <a:solidFill>
                  <a:srgbClr val="E2E6E9"/>
                </a:solidFill>
                <a:latin typeface="Merriweather" pitchFamily="34" charset="0"/>
                <a:ea typeface="Merriweather" pitchFamily="34" charset="-122"/>
                <a:cs typeface="Merriweather" pitchFamily="34" charset="-120"/>
              </a:rPr>
              <a:t>Input Embeddings</a:t>
            </a:r>
            <a:endParaRPr lang="en-US" sz="1900" dirty="0"/>
          </a:p>
        </p:txBody>
      </p:sp>
      <p:sp>
        <p:nvSpPr>
          <p:cNvPr id="6" name="Text 2"/>
          <p:cNvSpPr/>
          <p:nvPr/>
        </p:nvSpPr>
        <p:spPr>
          <a:xfrm>
            <a:off x="1402080" y="2065496"/>
            <a:ext cx="8893850" cy="619125"/>
          </a:xfrm>
          <a:prstGeom prst="rect">
            <a:avLst/>
          </a:prstGeom>
          <a:noFill/>
          <a:ln/>
        </p:spPr>
        <p:txBody>
          <a:bodyPr wrap="square" lIns="0" tIns="0" rIns="0" bIns="0" rtlCol="0" anchor="t"/>
          <a:lstStyle/>
          <a:p>
            <a:pPr algn="l" indent="0" marL="0">
              <a:lnSpc>
                <a:spcPts val="2400"/>
              </a:lnSpc>
              <a:buNone/>
            </a:pPr>
            <a:r>
              <a:rPr lang="en-US" sz="1500" dirty="0">
                <a:solidFill>
                  <a:srgbClr val="E2E6E9"/>
                </a:solidFill>
                <a:latin typeface="Merriweather" pitchFamily="34" charset="0"/>
                <a:ea typeface="Merriweather" pitchFamily="34" charset="-122"/>
                <a:cs typeface="Merriweather" pitchFamily="34" charset="-120"/>
              </a:rPr>
              <a:t>Words are converted into numerical vectors. These vectors capture semantic meaning. Similar words have similar embeddings.</a:t>
            </a:r>
            <a:endParaRPr lang="en-US" sz="1500" dirty="0"/>
          </a:p>
        </p:txBody>
      </p:sp>
      <p:pic>
        <p:nvPicPr>
          <p:cNvPr id="7" name="Image 2" descr="preencoded.png">    </p:cNvPr>
          <p:cNvPicPr>
            <a:picLocks noChangeAspect="1"/>
          </p:cNvPicPr>
          <p:nvPr/>
        </p:nvPicPr>
        <p:blipFill>
          <a:blip r:embed="rId3"/>
          <a:stretch>
            <a:fillRect/>
          </a:stretch>
        </p:blipFill>
        <p:spPr>
          <a:xfrm>
            <a:off x="676870" y="3168134"/>
            <a:ext cx="483513" cy="483513"/>
          </a:xfrm>
          <a:prstGeom prst="rect">
            <a:avLst/>
          </a:prstGeom>
        </p:spPr>
      </p:pic>
      <p:sp>
        <p:nvSpPr>
          <p:cNvPr id="8" name="Text 3"/>
          <p:cNvSpPr/>
          <p:nvPr/>
        </p:nvSpPr>
        <p:spPr>
          <a:xfrm>
            <a:off x="1402080" y="3282910"/>
            <a:ext cx="2417683" cy="302181"/>
          </a:xfrm>
          <a:prstGeom prst="rect">
            <a:avLst/>
          </a:prstGeom>
          <a:noFill/>
          <a:ln/>
        </p:spPr>
        <p:txBody>
          <a:bodyPr wrap="none" lIns="0" tIns="0" rIns="0" bIns="0" rtlCol="0" anchor="t"/>
          <a:lstStyle/>
          <a:p>
            <a:pPr algn="l" indent="0" marL="0">
              <a:lnSpc>
                <a:spcPts val="2350"/>
              </a:lnSpc>
              <a:buNone/>
            </a:pPr>
            <a:r>
              <a:rPr lang="en-US" sz="1900" dirty="0">
                <a:solidFill>
                  <a:srgbClr val="E2E6E9"/>
                </a:solidFill>
                <a:latin typeface="Merriweather" pitchFamily="34" charset="0"/>
                <a:ea typeface="Merriweather" pitchFamily="34" charset="-122"/>
                <a:cs typeface="Merriweather" pitchFamily="34" charset="-120"/>
              </a:rPr>
              <a:t>Positional Encoding</a:t>
            </a:r>
            <a:endParaRPr lang="en-US" sz="1900" dirty="0"/>
          </a:p>
        </p:txBody>
      </p:sp>
      <p:sp>
        <p:nvSpPr>
          <p:cNvPr id="9" name="Text 4"/>
          <p:cNvSpPr/>
          <p:nvPr/>
        </p:nvSpPr>
        <p:spPr>
          <a:xfrm>
            <a:off x="1402080" y="3701058"/>
            <a:ext cx="8893850" cy="619125"/>
          </a:xfrm>
          <a:prstGeom prst="rect">
            <a:avLst/>
          </a:prstGeom>
          <a:noFill/>
          <a:ln/>
        </p:spPr>
        <p:txBody>
          <a:bodyPr wrap="square" lIns="0" tIns="0" rIns="0" bIns="0" rtlCol="0" anchor="t"/>
          <a:lstStyle/>
          <a:p>
            <a:pPr algn="l" indent="0" marL="0">
              <a:lnSpc>
                <a:spcPts val="2400"/>
              </a:lnSpc>
              <a:buNone/>
            </a:pPr>
            <a:r>
              <a:rPr lang="en-US" sz="1500" dirty="0">
                <a:solidFill>
                  <a:srgbClr val="E2E6E9"/>
                </a:solidFill>
                <a:latin typeface="Merriweather" pitchFamily="34" charset="0"/>
                <a:ea typeface="Merriweather" pitchFamily="34" charset="-122"/>
                <a:cs typeface="Merriweather" pitchFamily="34" charset="-120"/>
              </a:rPr>
              <a:t>Sequence order is crucial. This encoding adds position information. It helps the model understand word order. This is vital since parallel processing loses order.</a:t>
            </a:r>
            <a:endParaRPr lang="en-US" sz="1500" dirty="0"/>
          </a:p>
        </p:txBody>
      </p:sp>
      <p:pic>
        <p:nvPicPr>
          <p:cNvPr id="10" name="Image 3" descr="preencoded.png">    </p:cNvPr>
          <p:cNvPicPr>
            <a:picLocks noChangeAspect="1"/>
          </p:cNvPicPr>
          <p:nvPr/>
        </p:nvPicPr>
        <p:blipFill>
          <a:blip r:embed="rId4"/>
          <a:stretch>
            <a:fillRect/>
          </a:stretch>
        </p:blipFill>
        <p:spPr>
          <a:xfrm>
            <a:off x="676870" y="4803696"/>
            <a:ext cx="483513" cy="483513"/>
          </a:xfrm>
          <a:prstGeom prst="rect">
            <a:avLst/>
          </a:prstGeom>
        </p:spPr>
      </p:pic>
      <p:sp>
        <p:nvSpPr>
          <p:cNvPr id="11" name="Text 5"/>
          <p:cNvSpPr/>
          <p:nvPr/>
        </p:nvSpPr>
        <p:spPr>
          <a:xfrm>
            <a:off x="1402080" y="4918472"/>
            <a:ext cx="2493288" cy="302181"/>
          </a:xfrm>
          <a:prstGeom prst="rect">
            <a:avLst/>
          </a:prstGeom>
          <a:noFill/>
          <a:ln/>
        </p:spPr>
        <p:txBody>
          <a:bodyPr wrap="none" lIns="0" tIns="0" rIns="0" bIns="0" rtlCol="0" anchor="t"/>
          <a:lstStyle/>
          <a:p>
            <a:pPr algn="l" indent="0" marL="0">
              <a:lnSpc>
                <a:spcPts val="2350"/>
              </a:lnSpc>
              <a:buNone/>
            </a:pPr>
            <a:r>
              <a:rPr lang="en-US" sz="1900" dirty="0">
                <a:solidFill>
                  <a:srgbClr val="E2E6E9"/>
                </a:solidFill>
                <a:latin typeface="Merriweather" pitchFamily="34" charset="0"/>
                <a:ea typeface="Merriweather" pitchFamily="34" charset="-122"/>
                <a:cs typeface="Merriweather" pitchFamily="34" charset="-120"/>
              </a:rPr>
              <a:t>Multi-Head Attention</a:t>
            </a:r>
            <a:endParaRPr lang="en-US" sz="1900" dirty="0"/>
          </a:p>
        </p:txBody>
      </p:sp>
      <p:sp>
        <p:nvSpPr>
          <p:cNvPr id="12" name="Text 6"/>
          <p:cNvSpPr/>
          <p:nvPr/>
        </p:nvSpPr>
        <p:spPr>
          <a:xfrm>
            <a:off x="1402080" y="5336619"/>
            <a:ext cx="8893850" cy="619125"/>
          </a:xfrm>
          <a:prstGeom prst="rect">
            <a:avLst/>
          </a:prstGeom>
          <a:noFill/>
          <a:ln/>
        </p:spPr>
        <p:txBody>
          <a:bodyPr wrap="square" lIns="0" tIns="0" rIns="0" bIns="0" rtlCol="0" anchor="t"/>
          <a:lstStyle/>
          <a:p>
            <a:pPr algn="l" indent="0" marL="0">
              <a:lnSpc>
                <a:spcPts val="2400"/>
              </a:lnSpc>
              <a:buNone/>
            </a:pPr>
            <a:r>
              <a:rPr lang="en-US" sz="1500" dirty="0">
                <a:solidFill>
                  <a:srgbClr val="E2E6E9"/>
                </a:solidFill>
                <a:latin typeface="Merriweather" pitchFamily="34" charset="0"/>
                <a:ea typeface="Merriweather" pitchFamily="34" charset="-122"/>
                <a:cs typeface="Merriweather" pitchFamily="34" charset="-120"/>
              </a:rPr>
              <a:t>This is the core innovation. It allows the model to "focus" on different parts of the input. It processes multiple aspects simultaneously. This captures diverse relationships.</a:t>
            </a:r>
            <a:endParaRPr lang="en-US" sz="1500" dirty="0"/>
          </a:p>
        </p:txBody>
      </p:sp>
      <p:pic>
        <p:nvPicPr>
          <p:cNvPr id="13" name="Image 4" descr="preencoded.png">    </p:cNvPr>
          <p:cNvPicPr>
            <a:picLocks noChangeAspect="1"/>
          </p:cNvPicPr>
          <p:nvPr/>
        </p:nvPicPr>
        <p:blipFill>
          <a:blip r:embed="rId5"/>
          <a:stretch>
            <a:fillRect/>
          </a:stretch>
        </p:blipFill>
        <p:spPr>
          <a:xfrm>
            <a:off x="676870" y="6439257"/>
            <a:ext cx="483513" cy="483513"/>
          </a:xfrm>
          <a:prstGeom prst="rect">
            <a:avLst/>
          </a:prstGeom>
        </p:spPr>
      </p:pic>
      <p:sp>
        <p:nvSpPr>
          <p:cNvPr id="14" name="Text 7"/>
          <p:cNvSpPr/>
          <p:nvPr/>
        </p:nvSpPr>
        <p:spPr>
          <a:xfrm>
            <a:off x="1402080" y="6554033"/>
            <a:ext cx="2808089" cy="302181"/>
          </a:xfrm>
          <a:prstGeom prst="rect">
            <a:avLst/>
          </a:prstGeom>
          <a:noFill/>
          <a:ln/>
        </p:spPr>
        <p:txBody>
          <a:bodyPr wrap="none" lIns="0" tIns="0" rIns="0" bIns="0" rtlCol="0" anchor="t"/>
          <a:lstStyle/>
          <a:p>
            <a:pPr algn="l" indent="0" marL="0">
              <a:lnSpc>
                <a:spcPts val="2350"/>
              </a:lnSpc>
              <a:buNone/>
            </a:pPr>
            <a:r>
              <a:rPr lang="en-US" sz="1900" dirty="0">
                <a:solidFill>
                  <a:srgbClr val="E2E6E9"/>
                </a:solidFill>
                <a:latin typeface="Merriweather" pitchFamily="34" charset="0"/>
                <a:ea typeface="Merriweather" pitchFamily="34" charset="-122"/>
                <a:cs typeface="Merriweather" pitchFamily="34" charset="-120"/>
              </a:rPr>
              <a:t>Feed-Forward Networks</a:t>
            </a:r>
            <a:endParaRPr lang="en-US" sz="1900" dirty="0"/>
          </a:p>
        </p:txBody>
      </p:sp>
      <p:sp>
        <p:nvSpPr>
          <p:cNvPr id="15" name="Text 8"/>
          <p:cNvSpPr/>
          <p:nvPr/>
        </p:nvSpPr>
        <p:spPr>
          <a:xfrm>
            <a:off x="1402080" y="6972181"/>
            <a:ext cx="8893850" cy="619125"/>
          </a:xfrm>
          <a:prstGeom prst="rect">
            <a:avLst/>
          </a:prstGeom>
          <a:noFill/>
          <a:ln/>
        </p:spPr>
        <p:txBody>
          <a:bodyPr wrap="square" lIns="0" tIns="0" rIns="0" bIns="0" rtlCol="0" anchor="t"/>
          <a:lstStyle/>
          <a:p>
            <a:pPr algn="l" indent="0" marL="0">
              <a:lnSpc>
                <a:spcPts val="2400"/>
              </a:lnSpc>
              <a:buNone/>
            </a:pPr>
            <a:r>
              <a:rPr lang="en-US" sz="1500" dirty="0">
                <a:solidFill>
                  <a:srgbClr val="E2E6E9"/>
                </a:solidFill>
                <a:latin typeface="Merriweather" pitchFamily="34" charset="0"/>
                <a:ea typeface="Merriweather" pitchFamily="34" charset="-122"/>
                <a:cs typeface="Merriweather" pitchFamily="34" charset="-120"/>
              </a:rPr>
              <a:t>Standard neural network layers process attention outputs. Each position is processed independently. These layers add non-linearity to the model.</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26306"/>
          </a:xfrm>
          <a:prstGeom prst="rect">
            <a:avLst/>
          </a:prstGeom>
        </p:spPr>
      </p:pic>
      <p:sp>
        <p:nvSpPr>
          <p:cNvPr id="3" name="Text 0"/>
          <p:cNvSpPr/>
          <p:nvPr/>
        </p:nvSpPr>
        <p:spPr>
          <a:xfrm>
            <a:off x="791289" y="3801189"/>
            <a:ext cx="13047821" cy="1413272"/>
          </a:xfrm>
          <a:prstGeom prst="rect">
            <a:avLst/>
          </a:prstGeom>
          <a:noFill/>
          <a:ln/>
        </p:spPr>
        <p:txBody>
          <a:bodyPr wrap="square" lIns="0" tIns="0" rIns="0" bIns="0" rtlCol="0" anchor="t"/>
          <a:lstStyle/>
          <a:p>
            <a:pPr algn="l" indent="0" marL="0">
              <a:lnSpc>
                <a:spcPts val="5550"/>
              </a:lnSpc>
              <a:buNone/>
            </a:pPr>
            <a:r>
              <a:rPr lang="en-US" sz="4450" dirty="0">
                <a:solidFill>
                  <a:srgbClr val="F5F0F0"/>
                </a:solidFill>
                <a:latin typeface="Merriweather" pitchFamily="34" charset="0"/>
                <a:ea typeface="Merriweather" pitchFamily="34" charset="-122"/>
                <a:cs typeface="Merriweather" pitchFamily="34" charset="-120"/>
              </a:rPr>
              <a:t>Decoding Self-Attention: "The animal didn't cross the street because it was too tired."</a:t>
            </a:r>
            <a:endParaRPr lang="en-US" sz="4450" dirty="0"/>
          </a:p>
        </p:txBody>
      </p:sp>
      <p:sp>
        <p:nvSpPr>
          <p:cNvPr id="4" name="Text 1"/>
          <p:cNvSpPr/>
          <p:nvPr/>
        </p:nvSpPr>
        <p:spPr>
          <a:xfrm>
            <a:off x="791289" y="5553551"/>
            <a:ext cx="13047821" cy="723424"/>
          </a:xfrm>
          <a:prstGeom prst="rect">
            <a:avLst/>
          </a:prstGeom>
          <a:noFill/>
          <a:ln/>
        </p:spPr>
        <p:txBody>
          <a:bodyPr wrap="square" lIns="0" tIns="0" rIns="0" bIns="0" rtlCol="0" anchor="t"/>
          <a:lstStyle/>
          <a:p>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Self-attention determines the importance of other words. For "it" in the sentence, the model attends to "animal". It identifies which words are most relevant. This helps disambiguate meaning.</a:t>
            </a:r>
            <a:endParaRPr lang="en-US" sz="1750" dirty="0"/>
          </a:p>
        </p:txBody>
      </p:sp>
      <p:sp>
        <p:nvSpPr>
          <p:cNvPr id="5" name="Text 2"/>
          <p:cNvSpPr/>
          <p:nvPr/>
        </p:nvSpPr>
        <p:spPr>
          <a:xfrm>
            <a:off x="791289" y="6531293"/>
            <a:ext cx="13047821" cy="723424"/>
          </a:xfrm>
          <a:prstGeom prst="rect">
            <a:avLst/>
          </a:prstGeom>
          <a:noFill/>
          <a:ln/>
        </p:spPr>
        <p:txBody>
          <a:bodyPr wrap="square" lIns="0" tIns="0" rIns="0" bIns="0" rtlCol="0" anchor="t"/>
          <a:lstStyle/>
          <a:p>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The model assigns scores to each word. Words with higher scores are more relevant. This dynamic weighting is key. It allows for contextual understanding.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43558" y="1048464"/>
            <a:ext cx="9452253" cy="753189"/>
          </a:xfrm>
          <a:prstGeom prst="rect">
            <a:avLst/>
          </a:prstGeom>
          <a:noFill/>
          <a:ln/>
        </p:spPr>
        <p:txBody>
          <a:bodyPr wrap="none" lIns="0" tIns="0" rIns="0" bIns="0" rtlCol="0" anchor="t"/>
          <a:lstStyle/>
          <a:p>
            <a:pPr algn="l" indent="0" marL="0">
              <a:lnSpc>
                <a:spcPts val="5900"/>
              </a:lnSpc>
              <a:buNone/>
            </a:pPr>
            <a:r>
              <a:rPr lang="en-US" sz="4700" dirty="0">
                <a:solidFill>
                  <a:srgbClr val="F5F0F0"/>
                </a:solidFill>
                <a:latin typeface="Merriweather" pitchFamily="34" charset="0"/>
                <a:ea typeface="Merriweather" pitchFamily="34" charset="-122"/>
                <a:cs typeface="Merriweather" pitchFamily="34" charset="-120"/>
              </a:rPr>
              <a:t>BERT: The Bidirectional Encoder</a:t>
            </a:r>
            <a:endParaRPr lang="en-US" sz="4700" dirty="0"/>
          </a:p>
        </p:txBody>
      </p:sp>
      <p:pic>
        <p:nvPicPr>
          <p:cNvPr id="3" name="Image 0" descr="preencoded.png">    </p:cNvPr>
          <p:cNvPicPr>
            <a:picLocks noChangeAspect="1"/>
          </p:cNvPicPr>
          <p:nvPr/>
        </p:nvPicPr>
        <p:blipFill>
          <a:blip r:embed="rId1"/>
          <a:stretch>
            <a:fillRect/>
          </a:stretch>
        </p:blipFill>
        <p:spPr>
          <a:xfrm>
            <a:off x="843558" y="2434233"/>
            <a:ext cx="6177677" cy="4226719"/>
          </a:xfrm>
          <a:prstGeom prst="rect">
            <a:avLst/>
          </a:prstGeom>
        </p:spPr>
      </p:pic>
      <p:sp>
        <p:nvSpPr>
          <p:cNvPr id="4" name="Text 1"/>
          <p:cNvSpPr/>
          <p:nvPr/>
        </p:nvSpPr>
        <p:spPr>
          <a:xfrm>
            <a:off x="7616785" y="2404110"/>
            <a:ext cx="3901797" cy="376476"/>
          </a:xfrm>
          <a:prstGeom prst="rect">
            <a:avLst/>
          </a:prstGeom>
          <a:noFill/>
          <a:ln/>
        </p:spPr>
        <p:txBody>
          <a:bodyPr wrap="none" lIns="0" tIns="0" rIns="0" bIns="0" rtlCol="0" anchor="t"/>
          <a:lstStyle/>
          <a:p>
            <a:pPr algn="l" indent="0" marL="0">
              <a:lnSpc>
                <a:spcPts val="2950"/>
              </a:lnSpc>
              <a:buNone/>
            </a:pPr>
            <a:r>
              <a:rPr lang="en-US" sz="2350" dirty="0">
                <a:solidFill>
                  <a:srgbClr val="F5F0F0"/>
                </a:solidFill>
                <a:latin typeface="Merriweather" pitchFamily="34" charset="0"/>
                <a:ea typeface="Merriweather" pitchFamily="34" charset="-122"/>
                <a:cs typeface="Merriweather" pitchFamily="34" charset="-120"/>
              </a:rPr>
              <a:t>A Master of Understanding</a:t>
            </a:r>
            <a:endParaRPr lang="en-US" sz="2350" dirty="0"/>
          </a:p>
        </p:txBody>
      </p:sp>
      <p:sp>
        <p:nvSpPr>
          <p:cNvPr id="5" name="Text 2"/>
          <p:cNvSpPr/>
          <p:nvPr/>
        </p:nvSpPr>
        <p:spPr>
          <a:xfrm>
            <a:off x="7616785" y="3021568"/>
            <a:ext cx="6177677" cy="1542098"/>
          </a:xfrm>
          <a:prstGeom prst="rect">
            <a:avLst/>
          </a:prstGeom>
          <a:noFill/>
          <a:ln/>
        </p:spPr>
        <p:txBody>
          <a:bodyPr wrap="square" lIns="0" tIns="0" rIns="0" bIns="0" rtlCol="0" anchor="t"/>
          <a:lstStyle/>
          <a:p>
            <a:pPr algn="l" indent="0" marL="0">
              <a:lnSpc>
                <a:spcPts val="3000"/>
              </a:lnSpc>
              <a:buNone/>
            </a:pPr>
            <a:r>
              <a:rPr lang="en-US" sz="1850" dirty="0">
                <a:solidFill>
                  <a:srgbClr val="E2E6E9"/>
                </a:solidFill>
                <a:latin typeface="Merriweather" pitchFamily="34" charset="0"/>
                <a:ea typeface="Merriweather" pitchFamily="34" charset="-122"/>
                <a:cs typeface="Merriweather" pitchFamily="34" charset="-120"/>
              </a:rPr>
              <a:t>BERT stands for Bidirectional Encoder Representations from Transformers. It is an encoder-only model. It learns context from both directions. This allows for deep language comprehension.</a:t>
            </a:r>
            <a:endParaRPr lang="en-US" sz="1850" dirty="0"/>
          </a:p>
        </p:txBody>
      </p:sp>
      <p:sp>
        <p:nvSpPr>
          <p:cNvPr id="6" name="Text 3"/>
          <p:cNvSpPr/>
          <p:nvPr/>
        </p:nvSpPr>
        <p:spPr>
          <a:xfrm>
            <a:off x="7616785" y="4804648"/>
            <a:ext cx="3012758" cy="376476"/>
          </a:xfrm>
          <a:prstGeom prst="rect">
            <a:avLst/>
          </a:prstGeom>
          <a:noFill/>
          <a:ln/>
        </p:spPr>
        <p:txBody>
          <a:bodyPr wrap="none" lIns="0" tIns="0" rIns="0" bIns="0" rtlCol="0" anchor="t"/>
          <a:lstStyle/>
          <a:p>
            <a:pPr algn="l" indent="0" marL="0">
              <a:lnSpc>
                <a:spcPts val="2950"/>
              </a:lnSpc>
              <a:buNone/>
            </a:pPr>
            <a:r>
              <a:rPr lang="en-US" sz="2350" dirty="0">
                <a:solidFill>
                  <a:srgbClr val="F5F0F0"/>
                </a:solidFill>
                <a:latin typeface="Merriweather" pitchFamily="34" charset="0"/>
                <a:ea typeface="Merriweather" pitchFamily="34" charset="-122"/>
                <a:cs typeface="Merriweather" pitchFamily="34" charset="-120"/>
              </a:rPr>
              <a:t>Key Use Cases</a:t>
            </a:r>
            <a:endParaRPr lang="en-US" sz="2350" dirty="0"/>
          </a:p>
        </p:txBody>
      </p:sp>
      <p:sp>
        <p:nvSpPr>
          <p:cNvPr id="7" name="Text 4"/>
          <p:cNvSpPr/>
          <p:nvPr/>
        </p:nvSpPr>
        <p:spPr>
          <a:xfrm>
            <a:off x="7616785" y="5422106"/>
            <a:ext cx="6177677" cy="1542098"/>
          </a:xfrm>
          <a:prstGeom prst="rect">
            <a:avLst/>
          </a:prstGeom>
          <a:noFill/>
          <a:ln/>
        </p:spPr>
        <p:txBody>
          <a:bodyPr wrap="square" lIns="0" tIns="0" rIns="0" bIns="0" rtlCol="0" anchor="t"/>
          <a:lstStyle/>
          <a:p>
            <a:pPr algn="l" indent="0" marL="0">
              <a:lnSpc>
                <a:spcPts val="3000"/>
              </a:lnSpc>
              <a:buNone/>
            </a:pPr>
            <a:r>
              <a:rPr lang="en-US" sz="1850" dirty="0">
                <a:solidFill>
                  <a:srgbClr val="E2E6E9"/>
                </a:solidFill>
                <a:latin typeface="Merriweather" pitchFamily="34" charset="0"/>
                <a:ea typeface="Merriweather" pitchFamily="34" charset="-122"/>
                <a:cs typeface="Merriweather" pitchFamily="34" charset="-120"/>
              </a:rPr>
              <a:t>BERT excels in many tasks. These include sentiment analysis. It's great for question answering. It also performs well in text summarization. Its bidirectional nature makes it powerful.</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974646"/>
            <a:ext cx="8721090"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GPT: The Generative Decoder</a:t>
            </a:r>
            <a:endParaRPr lang="en-US" sz="4850" dirty="0"/>
          </a:p>
        </p:txBody>
      </p:sp>
      <p:sp>
        <p:nvSpPr>
          <p:cNvPr id="3" name="Text 1"/>
          <p:cNvSpPr/>
          <p:nvPr/>
        </p:nvSpPr>
        <p:spPr>
          <a:xfrm>
            <a:off x="863798" y="2362914"/>
            <a:ext cx="3132653"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A Creative Storyteller</a:t>
            </a:r>
            <a:endParaRPr lang="en-US" sz="2400" dirty="0"/>
          </a:p>
        </p:txBody>
      </p:sp>
      <p:sp>
        <p:nvSpPr>
          <p:cNvPr id="4" name="Text 2"/>
          <p:cNvSpPr/>
          <p:nvPr/>
        </p:nvSpPr>
        <p:spPr>
          <a:xfrm>
            <a:off x="863798" y="2995255"/>
            <a:ext cx="6150293" cy="157924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GPT stands for Generative Pre-trained Transformer. It is a decoder-only model. It predicts the next word in a sequence. It processes text unidirectionally, from left to right.</a:t>
            </a:r>
            <a:endParaRPr lang="en-US" sz="1900" dirty="0"/>
          </a:p>
        </p:txBody>
      </p:sp>
      <p:sp>
        <p:nvSpPr>
          <p:cNvPr id="5" name="Text 3"/>
          <p:cNvSpPr/>
          <p:nvPr/>
        </p:nvSpPr>
        <p:spPr>
          <a:xfrm>
            <a:off x="863798" y="4821317"/>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Key Use Cases</a:t>
            </a:r>
            <a:endParaRPr lang="en-US" sz="2400" dirty="0"/>
          </a:p>
        </p:txBody>
      </p:sp>
      <p:sp>
        <p:nvSpPr>
          <p:cNvPr id="6" name="Text 4"/>
          <p:cNvSpPr/>
          <p:nvPr/>
        </p:nvSpPr>
        <p:spPr>
          <a:xfrm>
            <a:off x="863798" y="5453658"/>
            <a:ext cx="6150293" cy="157924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GPT is famous for text generation. It creates coherent articles. It can write creative content. It powers advanced chatbots. Its strength lies in generating novel text.</a:t>
            </a:r>
            <a:endParaRPr lang="en-US" sz="1900" dirty="0"/>
          </a:p>
        </p:txBody>
      </p:sp>
      <p:pic>
        <p:nvPicPr>
          <p:cNvPr id="7" name="Image 0" descr="preencoded.png">    </p:cNvPr>
          <p:cNvPicPr>
            <a:picLocks noChangeAspect="1"/>
          </p:cNvPicPr>
          <p:nvPr/>
        </p:nvPicPr>
        <p:blipFill>
          <a:blip r:embed="rId1"/>
          <a:stretch>
            <a:fillRect/>
          </a:stretch>
        </p:blipFill>
        <p:spPr>
          <a:xfrm>
            <a:off x="7623929" y="2393752"/>
            <a:ext cx="6150293" cy="42080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718786"/>
            <a:ext cx="11652647"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BERT vs. GPT: A Comparative Overview</a:t>
            </a:r>
            <a:endParaRPr lang="en-US" sz="4850" dirty="0"/>
          </a:p>
        </p:txBody>
      </p:sp>
      <p:sp>
        <p:nvSpPr>
          <p:cNvPr id="3" name="Text 1"/>
          <p:cNvSpPr/>
          <p:nvPr/>
        </p:nvSpPr>
        <p:spPr>
          <a:xfrm>
            <a:off x="863798" y="2983706"/>
            <a:ext cx="12902803"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While both are Transformers, BERT and GPT serve different purposes based on their architecture.</a:t>
            </a:r>
            <a:endParaRPr lang="en-US" sz="1900" dirty="0"/>
          </a:p>
        </p:txBody>
      </p:sp>
      <p:sp>
        <p:nvSpPr>
          <p:cNvPr id="4" name="Shape 2"/>
          <p:cNvSpPr/>
          <p:nvPr/>
        </p:nvSpPr>
        <p:spPr>
          <a:xfrm>
            <a:off x="863798" y="3656171"/>
            <a:ext cx="12902803" cy="2854643"/>
          </a:xfrm>
          <a:prstGeom prst="roundRect">
            <a:avLst>
              <a:gd name="adj" fmla="val 3632"/>
            </a:avLst>
          </a:prstGeom>
          <a:noFill/>
          <a:ln w="15240">
            <a:solidFill>
              <a:srgbClr val="FFFFFF">
                <a:alpha val="24000"/>
              </a:srgbClr>
            </a:solidFill>
            <a:prstDash val="solid"/>
          </a:ln>
        </p:spPr>
      </p:sp>
      <p:sp>
        <p:nvSpPr>
          <p:cNvPr id="5" name="Shape 3"/>
          <p:cNvSpPr/>
          <p:nvPr/>
        </p:nvSpPr>
        <p:spPr>
          <a:xfrm>
            <a:off x="879038" y="3671411"/>
            <a:ext cx="12871013" cy="706041"/>
          </a:xfrm>
          <a:prstGeom prst="rect">
            <a:avLst/>
          </a:prstGeom>
          <a:solidFill>
            <a:srgbClr val="FFFFFF">
              <a:alpha val="4000"/>
            </a:srgbClr>
          </a:solidFill>
          <a:ln/>
        </p:spPr>
      </p:sp>
      <p:sp>
        <p:nvSpPr>
          <p:cNvPr id="6" name="Text 4"/>
          <p:cNvSpPr/>
          <p:nvPr/>
        </p:nvSpPr>
        <p:spPr>
          <a:xfrm>
            <a:off x="1127403" y="3827026"/>
            <a:ext cx="37923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Architecture</a:t>
            </a:r>
            <a:endParaRPr lang="en-US" sz="1900" dirty="0"/>
          </a:p>
        </p:txBody>
      </p:sp>
      <p:sp>
        <p:nvSpPr>
          <p:cNvPr id="7" name="Text 5"/>
          <p:cNvSpPr/>
          <p:nvPr/>
        </p:nvSpPr>
        <p:spPr>
          <a:xfrm>
            <a:off x="5421035" y="3827026"/>
            <a:ext cx="378856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Encoder-only</a:t>
            </a:r>
            <a:endParaRPr lang="en-US" sz="1900" dirty="0"/>
          </a:p>
        </p:txBody>
      </p:sp>
      <p:sp>
        <p:nvSpPr>
          <p:cNvPr id="8" name="Text 6"/>
          <p:cNvSpPr/>
          <p:nvPr/>
        </p:nvSpPr>
        <p:spPr>
          <a:xfrm>
            <a:off x="9710857" y="3827026"/>
            <a:ext cx="37923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Decoder-only</a:t>
            </a:r>
            <a:endParaRPr lang="en-US" sz="1900" dirty="0"/>
          </a:p>
        </p:txBody>
      </p:sp>
      <p:sp>
        <p:nvSpPr>
          <p:cNvPr id="9" name="Shape 7"/>
          <p:cNvSpPr/>
          <p:nvPr/>
        </p:nvSpPr>
        <p:spPr>
          <a:xfrm>
            <a:off x="879038" y="4377452"/>
            <a:ext cx="12871013" cy="706041"/>
          </a:xfrm>
          <a:prstGeom prst="rect">
            <a:avLst/>
          </a:prstGeom>
          <a:solidFill>
            <a:srgbClr val="000000">
              <a:alpha val="4000"/>
            </a:srgbClr>
          </a:solidFill>
          <a:ln/>
        </p:spPr>
      </p:sp>
      <p:sp>
        <p:nvSpPr>
          <p:cNvPr id="10" name="Text 8"/>
          <p:cNvSpPr/>
          <p:nvPr/>
        </p:nvSpPr>
        <p:spPr>
          <a:xfrm>
            <a:off x="1127403" y="4533067"/>
            <a:ext cx="37923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Context</a:t>
            </a:r>
            <a:endParaRPr lang="en-US" sz="1900" dirty="0"/>
          </a:p>
        </p:txBody>
      </p:sp>
      <p:sp>
        <p:nvSpPr>
          <p:cNvPr id="11" name="Text 9"/>
          <p:cNvSpPr/>
          <p:nvPr/>
        </p:nvSpPr>
        <p:spPr>
          <a:xfrm>
            <a:off x="5421035" y="4533067"/>
            <a:ext cx="378856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Bidirectional</a:t>
            </a:r>
            <a:endParaRPr lang="en-US" sz="1900" dirty="0"/>
          </a:p>
        </p:txBody>
      </p:sp>
      <p:sp>
        <p:nvSpPr>
          <p:cNvPr id="12" name="Text 10"/>
          <p:cNvSpPr/>
          <p:nvPr/>
        </p:nvSpPr>
        <p:spPr>
          <a:xfrm>
            <a:off x="9710857" y="4533067"/>
            <a:ext cx="37923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Unidirectional</a:t>
            </a:r>
            <a:endParaRPr lang="en-US" sz="1900" dirty="0"/>
          </a:p>
        </p:txBody>
      </p:sp>
      <p:sp>
        <p:nvSpPr>
          <p:cNvPr id="13" name="Shape 11"/>
          <p:cNvSpPr/>
          <p:nvPr/>
        </p:nvSpPr>
        <p:spPr>
          <a:xfrm>
            <a:off x="879038" y="5083493"/>
            <a:ext cx="12871013" cy="706041"/>
          </a:xfrm>
          <a:prstGeom prst="rect">
            <a:avLst/>
          </a:prstGeom>
          <a:solidFill>
            <a:srgbClr val="FFFFFF">
              <a:alpha val="4000"/>
            </a:srgbClr>
          </a:solidFill>
          <a:ln/>
        </p:spPr>
      </p:sp>
      <p:sp>
        <p:nvSpPr>
          <p:cNvPr id="14" name="Text 12"/>
          <p:cNvSpPr/>
          <p:nvPr/>
        </p:nvSpPr>
        <p:spPr>
          <a:xfrm>
            <a:off x="1127403" y="5239107"/>
            <a:ext cx="37923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Primary Use</a:t>
            </a:r>
            <a:endParaRPr lang="en-US" sz="1900" dirty="0"/>
          </a:p>
        </p:txBody>
      </p:sp>
      <p:sp>
        <p:nvSpPr>
          <p:cNvPr id="15" name="Text 13"/>
          <p:cNvSpPr/>
          <p:nvPr/>
        </p:nvSpPr>
        <p:spPr>
          <a:xfrm>
            <a:off x="5421035" y="5239107"/>
            <a:ext cx="378856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Understanding</a:t>
            </a:r>
            <a:endParaRPr lang="en-US" sz="1900" dirty="0"/>
          </a:p>
        </p:txBody>
      </p:sp>
      <p:sp>
        <p:nvSpPr>
          <p:cNvPr id="16" name="Text 14"/>
          <p:cNvSpPr/>
          <p:nvPr/>
        </p:nvSpPr>
        <p:spPr>
          <a:xfrm>
            <a:off x="9710857" y="5239107"/>
            <a:ext cx="37923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Generation</a:t>
            </a:r>
            <a:endParaRPr lang="en-US" sz="1900" dirty="0"/>
          </a:p>
        </p:txBody>
      </p:sp>
      <p:sp>
        <p:nvSpPr>
          <p:cNvPr id="17" name="Shape 15"/>
          <p:cNvSpPr/>
          <p:nvPr/>
        </p:nvSpPr>
        <p:spPr>
          <a:xfrm>
            <a:off x="879038" y="5789533"/>
            <a:ext cx="12871013" cy="706041"/>
          </a:xfrm>
          <a:prstGeom prst="rect">
            <a:avLst/>
          </a:prstGeom>
          <a:solidFill>
            <a:srgbClr val="000000">
              <a:alpha val="4000"/>
            </a:srgbClr>
          </a:solidFill>
          <a:ln/>
        </p:spPr>
      </p:sp>
      <p:sp>
        <p:nvSpPr>
          <p:cNvPr id="18" name="Text 16"/>
          <p:cNvSpPr/>
          <p:nvPr/>
        </p:nvSpPr>
        <p:spPr>
          <a:xfrm>
            <a:off x="1127403" y="5945148"/>
            <a:ext cx="37923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Analogy</a:t>
            </a:r>
            <a:endParaRPr lang="en-US" sz="1900" dirty="0"/>
          </a:p>
        </p:txBody>
      </p:sp>
      <p:sp>
        <p:nvSpPr>
          <p:cNvPr id="19" name="Text 17"/>
          <p:cNvSpPr/>
          <p:nvPr/>
        </p:nvSpPr>
        <p:spPr>
          <a:xfrm>
            <a:off x="5421035" y="5945148"/>
            <a:ext cx="378856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Detective</a:t>
            </a:r>
            <a:endParaRPr lang="en-US" sz="1900" dirty="0"/>
          </a:p>
        </p:txBody>
      </p:sp>
      <p:sp>
        <p:nvSpPr>
          <p:cNvPr id="20" name="Text 18"/>
          <p:cNvSpPr/>
          <p:nvPr/>
        </p:nvSpPr>
        <p:spPr>
          <a:xfrm>
            <a:off x="9710857" y="5945148"/>
            <a:ext cx="3792379"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Novelist</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504950"/>
            <a:ext cx="7416403" cy="2313861"/>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The Transformer Revolution: Powering Modern NLP</a:t>
            </a:r>
            <a:endParaRPr lang="en-US" sz="4850" dirty="0"/>
          </a:p>
        </p:txBody>
      </p:sp>
      <p:sp>
        <p:nvSpPr>
          <p:cNvPr id="4" name="Text 1"/>
          <p:cNvSpPr/>
          <p:nvPr/>
        </p:nvSpPr>
        <p:spPr>
          <a:xfrm>
            <a:off x="6350198" y="4188976"/>
            <a:ext cx="7416403" cy="157924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Transformers are foundational to modern NLP. They power models like ChatGPT. These models understand and generate human language. They continue to drive AI advancements. Their impact is truly transformative.</a:t>
            </a:r>
            <a:endParaRPr lang="en-US" sz="1900" dirty="0"/>
          </a:p>
        </p:txBody>
      </p:sp>
      <p:pic>
        <p:nvPicPr>
          <p:cNvPr id="5" name="Image 1" descr="preencoded.png">
            <a:hlinkClick r:id="rId3" tooltip=""/>
          </p:cNvPr>
          <p:cNvPicPr>
            <a:picLocks noChangeAspect="1"/>
          </p:cNvPicPr>
          <p:nvPr/>
        </p:nvPicPr>
        <p:blipFill>
          <a:blip r:embed="rId2"/>
          <a:stretch>
            <a:fillRect/>
          </a:stretch>
        </p:blipFill>
        <p:spPr>
          <a:xfrm>
            <a:off x="6350198" y="6045875"/>
            <a:ext cx="2546747" cy="678775"/>
          </a:xfrm>
          <a:prstGeom prst="rect">
            <a:avLst/>
          </a:prstGeom>
        </p:spPr>
      </p:pic>
      <p:pic>
        <p:nvPicPr>
          <p:cNvPr id="6" name="Image 2" descr="preencoded.png">
            <a:hlinkClick r:id="rId5" tooltip=""/>
          </p:cNvPr>
          <p:cNvPicPr>
            <a:picLocks noChangeAspect="1"/>
          </p:cNvPicPr>
          <p:nvPr/>
        </p:nvPicPr>
        <p:blipFill>
          <a:blip r:embed="rId4"/>
          <a:stretch>
            <a:fillRect/>
          </a:stretch>
        </p:blipFill>
        <p:spPr>
          <a:xfrm>
            <a:off x="9020294" y="6045875"/>
            <a:ext cx="4379952" cy="6787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2025-06-23T22:06:36Z</dcterms:created>
  <dcterms:modified xsi:type="dcterms:W3CDTF">2025-06-23T22:06:36Z</dcterms:modified>
</cp:coreProperties>
</file>